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0" r:id="rId7"/>
    <p:sldId id="264" r:id="rId8"/>
    <p:sldId id="261" r:id="rId9"/>
    <p:sldId id="262" r:id="rId10"/>
    <p:sldId id="263" r:id="rId11"/>
    <p:sldId id="265" r:id="rId12"/>
    <p:sldId id="266" r:id="rId13"/>
    <p:sldId id="267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0" autoAdjust="0"/>
    <p:restoredTop sz="94660"/>
  </p:normalViewPr>
  <p:slideViewPr>
    <p:cSldViewPr snapToGrid="0">
      <p:cViewPr varScale="1">
        <p:scale>
          <a:sx n="99" d="100"/>
          <a:sy n="99" d="100"/>
        </p:scale>
        <p:origin x="90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jpg>
</file>

<file path=ppt/media/image12.jpeg>
</file>

<file path=ppt/media/image13.JP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3.gif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9" cy="2677648"/>
          </a:xfrm>
          <a:prstGeom prst="rect">
            <a:avLst/>
          </a:prstGeo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9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158986" y="1792226"/>
            <a:ext cx="990599" cy="304799"/>
          </a:xfrm>
        </p:spPr>
        <p:txBody>
          <a:bodyPr/>
          <a:lstStyle>
            <a:lvl1pPr algn="l">
              <a:defRPr b="0">
                <a:solidFill>
                  <a:schemeClr val="bg1"/>
                </a:solidFill>
              </a:defRPr>
            </a:lvl1pPr>
          </a:lstStyle>
          <a:p>
            <a:fld id="{E9462EF3-3C4F-43EE-ACEE-D4B806740EA3}" type="datetimeFigureOut">
              <a:rPr lang="en-US" dirty="0"/>
              <a:pPr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1976" y="3227832"/>
            <a:ext cx="3867912" cy="310896"/>
          </a:xfrm>
        </p:spPr>
        <p:txBody>
          <a:bodyPr/>
          <a:lstStyle>
            <a:lvl1pPr>
              <a:defRPr sz="1000" b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10" y="292610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8" y="4969927"/>
            <a:ext cx="8825657" cy="56673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7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343B39-165A-4B68-AA5C-581F5336313C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060704"/>
            <a:ext cx="8833104" cy="1371600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145" y="3547872"/>
            <a:ext cx="8825659" cy="2478024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C8C57-33F9-4259-AC4F-0E3F5BEC9B94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6" name="Rectangle 1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7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2" name="TextBox 11"/>
          <p:cNvSpPr txBox="1"/>
          <p:nvPr/>
        </p:nvSpPr>
        <p:spPr bwMode="gray">
          <a:xfrm>
            <a:off x="898295" y="596767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 bwMode="gray">
          <a:xfrm>
            <a:off x="9715063" y="2629300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>
                <a:solidFill>
                  <a:schemeClr val="tx2">
                    <a:lumMod val="40000"/>
                    <a:lumOff val="60000"/>
                  </a:schemeClr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2" y="980519"/>
            <a:ext cx="8460983" cy="2698249"/>
          </a:xfrm>
          <a:prstGeom prst="rect">
            <a:avLst/>
          </a:prstGeom>
        </p:spPr>
        <p:txBody>
          <a:bodyPr anchor="ctr" anchorCtr="0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 bwMode="gray">
          <a:xfrm>
            <a:off x="1945946" y="3679987"/>
            <a:ext cx="7725772" cy="342174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400" cap="small" dirty="0">
                <a:solidFill>
                  <a:schemeClr val="tx2">
                    <a:lumMod val="40000"/>
                    <a:lumOff val="60000"/>
                  </a:schemeClr>
                </a:solidFill>
                <a:latin typeface="+mn-lt"/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5029198"/>
            <a:ext cx="8825659" cy="997858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48772B-8FA2-401F-A0A1-A59855EDBC3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2373525"/>
            <a:ext cx="8865623" cy="1819656"/>
          </a:xfrm>
          <a:prstGeom prst="rect">
            <a:avLst/>
          </a:prstGeo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5029200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DD5BDE-5A90-4611-82E9-0FC5746D30C5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8825659" cy="706964"/>
          </a:xfrm>
          <a:prstGeom prst="rect">
            <a:avLst/>
          </a:prstGeo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2"/>
            <a:ext cx="3129168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5" y="3179764"/>
            <a:ext cx="3129168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2" y="2603502"/>
            <a:ext cx="3145380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2" y="3179764"/>
            <a:ext cx="3145380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595032"/>
            <a:ext cx="3161029" cy="58473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79764"/>
            <a:ext cx="3161029" cy="2847290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991" y="2603500"/>
            <a:ext cx="32564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5824" y="2603500"/>
            <a:ext cx="0" cy="3423554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DDA17D-0BEA-4E76-A7FC-F7C188BC48D1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8825659" cy="706964"/>
          </a:xfrm>
          <a:prstGeom prst="rect">
            <a:avLst/>
          </a:prstGeom>
        </p:spPr>
        <p:txBody>
          <a:bodyPr anchor="ctr" anchorCtr="0"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5"/>
            <a:ext cx="3050439" cy="57626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10916"/>
            <a:ext cx="2691243" cy="1584094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9"/>
            <a:ext cx="3050439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6" y="4532842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6" y="5109108"/>
            <a:ext cx="3050439" cy="91257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2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09109"/>
            <a:ext cx="3050439" cy="917947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4246" y="2603502"/>
            <a:ext cx="1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7352" y="2603502"/>
            <a:ext cx="0" cy="3461811"/>
          </a:xfrm>
          <a:prstGeom prst="line">
            <a:avLst/>
          </a:prstGeom>
          <a:ln w="12700" cmpd="sng">
            <a:solidFill>
              <a:schemeClr val="tx1">
                <a:lumMod val="75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9AC7D-18CA-4236-82B9-D75EB1D66EA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8825659" cy="70696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5" y="2595033"/>
            <a:ext cx="8825659" cy="3424768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8300E-C023-45CD-A0BE-EDB7A8C6EA8B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Rectangle 12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8" y="1278466"/>
            <a:ext cx="1441567" cy="4748591"/>
          </a:xfrm>
          <a:prstGeom prst="rect">
            <a:avLst/>
          </a:prstGeo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6" y="1278466"/>
            <a:ext cx="6256025" cy="474859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620EAD-E369-4933-8469-ED7764B56A1B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9"/>
            <a:ext cx="8825659" cy="706964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5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6C0EF2-9919-473B-8215-8616BAF10692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Rectangle 8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9192"/>
            <a:ext cx="4343400" cy="2286000"/>
          </a:xfrm>
          <a:prstGeom prst="rect">
            <a:avLst/>
          </a:prstGeom>
        </p:spPr>
        <p:txBody>
          <a:bodyPr anchor="ctr" anchorCtr="0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4576" y="2679192"/>
            <a:ext cx="3758184" cy="2286000"/>
          </a:xfrm>
        </p:spPr>
        <p:txBody>
          <a:bodyPr anchor="ctr" anchorCtr="0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9472EB-AC54-4713-BFC2-BEB621108C63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000" b="1"/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5" y="2603502"/>
            <a:ext cx="4828032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76" y="2603500"/>
            <a:ext cx="4828032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55A0C-791E-4545-B787-F98AD45CD761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69264"/>
            <a:ext cx="8825659" cy="70408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5" y="3198448"/>
            <a:ext cx="4828032" cy="284378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76" y="2606040"/>
            <a:ext cx="48280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1" y="3187923"/>
            <a:ext cx="4825160" cy="285431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536B77-F4F4-4427-AC4F-9A623798AD82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145" y="969264"/>
            <a:ext cx="8825659" cy="704088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BE790C-34EB-4565-8437-CACF4CDB7822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A4C11-22B8-4A4E-8126-B3AF6B948A8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8448"/>
            <a:ext cx="2793159" cy="1597152"/>
          </a:xfrm>
          <a:prstGeom prst="rect">
            <a:avLst/>
          </a:prstGeo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9008" y="1447800"/>
            <a:ext cx="5195997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2"/>
            <a:ext cx="2793159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D06B6-C816-4861-964D-15A98395707D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8" y="1693332"/>
            <a:ext cx="3860259" cy="173566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2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tx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B1A8AB-EA7C-4B1B-9D73-E2551851FABE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-1587" y="2"/>
            <a:ext cx="12193588" cy="6861555"/>
            <a:chOff x="-1588" y="0"/>
            <a:chExt cx="12193588" cy="6861555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7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30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5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2762" y="639165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90786BE5-D2A3-4BF0-8B30-D7403E61B3DC}" type="datetimeFigureOut">
              <a:rPr lang="en-US" dirty="0"/>
              <a:t>1/20/2020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7784" y="6391656"/>
            <a:ext cx="3867912" cy="310896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9" name="Rectangle 2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2" y="295731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668F1A4-6DBB-4F0B-A679-6EE548363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B8DBF1C0-B8F1-4AAC-8704-256BA0E9D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0" y="796"/>
            <a:ext cx="12192000" cy="6856413"/>
          </a:xfrm>
          <a:custGeom>
            <a:avLst/>
            <a:gdLst/>
            <a:ahLst/>
            <a:cxnLst/>
            <a:rect l="0" t="0" r="r" b="b"/>
            <a:pathLst>
              <a:path w="15356" h="8638">
                <a:moveTo>
                  <a:pt x="0" y="0"/>
                </a:moveTo>
                <a:lnTo>
                  <a:pt x="0" y="8638"/>
                </a:lnTo>
                <a:lnTo>
                  <a:pt x="15356" y="8638"/>
                </a:lnTo>
                <a:lnTo>
                  <a:pt x="15356" y="0"/>
                </a:lnTo>
                <a:lnTo>
                  <a:pt x="0" y="0"/>
                </a:lnTo>
                <a:close/>
                <a:moveTo>
                  <a:pt x="14748" y="8038"/>
                </a:moveTo>
                <a:lnTo>
                  <a:pt x="600" y="8038"/>
                </a:lnTo>
                <a:lnTo>
                  <a:pt x="600" y="592"/>
                </a:lnTo>
                <a:lnTo>
                  <a:pt x="14748" y="592"/>
                </a:lnTo>
                <a:lnTo>
                  <a:pt x="14748" y="803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pic>
        <p:nvPicPr>
          <p:cNvPr id="5" name="Picture 4" descr="A picture containing graphics, shirt&#10;&#10;Description automatically generated">
            <a:extLst>
              <a:ext uri="{FF2B5EF4-FFF2-40B4-BE49-F238E27FC236}">
                <a16:creationId xmlns:a16="http://schemas.microsoft.com/office/drawing/2014/main" id="{C8FDB80A-93DE-4A5E-9A45-E5F25CEAE21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2194" r="-1" b="4365"/>
          <a:stretch/>
        </p:blipFill>
        <p:spPr>
          <a:xfrm>
            <a:off x="474133" y="474135"/>
            <a:ext cx="11243734" cy="590973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1AB75F-16A8-4247-A1A7-EEEBC1999E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4" y="2099733"/>
            <a:ext cx="8827245" cy="2677648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Hardware Accelerated SSVEP based Brain to Computer Interface</a:t>
            </a:r>
            <a:endParaRPr lang="en-IE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2C5F9E9-9D04-4A3F-9E16-E15E43165BE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4954" y="4777380"/>
            <a:ext cx="8827245" cy="861420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rgbClr val="FFFFFF"/>
                </a:solidFill>
              </a:rPr>
              <a:t>Luke Slemon - 16421694</a:t>
            </a:r>
            <a:endParaRPr lang="en-IE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70F7E59-C971-4F55-8E3A-1E583B65F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81322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A2FC4F8C-DCFB-41A7-9587-B6E49A2040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CB8134D-DAA6-44DB-9A7B-8D5B04711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5AD0F1C-BC8E-4CB4-BAC4-8F33C36F69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581087E9-D266-4B08-AAB1-F7439DF652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64A2B069-C853-43DD-8CC0-7CE6F331A7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7DDD86E2-5424-44EC-A189-3E2DDD38DD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4F8CFC5E-B977-45D3-A7A8-A4EDF8C88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A347F91F-7A0C-4FD7-AC29-DCAF67A2E5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1FD264AA-C656-4350-AD8E-3E13639C02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555B7C7-E10B-442F-800E-0745C30AC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7826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2800"/>
              <a:t>Communication</a:t>
            </a:r>
            <a:endParaRPr lang="en-IE" sz="28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6D0BF69-9ED6-402A-ACB2-4D1AAB330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EEG acquisition scripts are written in Python 2.</a:t>
            </a:r>
          </a:p>
          <a:p>
            <a:r>
              <a:rPr lang="en-US" dirty="0">
                <a:solidFill>
                  <a:schemeClr val="bg1"/>
                </a:solidFill>
              </a:rPr>
              <a:t>Jupytr Notebooks uses Python 3.</a:t>
            </a:r>
          </a:p>
          <a:p>
            <a:r>
              <a:rPr lang="en-US" dirty="0">
                <a:solidFill>
                  <a:schemeClr val="bg1"/>
                </a:solidFill>
              </a:rPr>
              <a:t>Socket communications used to retrieve data from EEG.</a:t>
            </a:r>
          </a:p>
          <a:p>
            <a:r>
              <a:rPr lang="en-US" dirty="0">
                <a:solidFill>
                  <a:schemeClr val="bg1"/>
                </a:solidFill>
              </a:rPr>
              <a:t>Sampling rate at 128 samples second, data passed between scripts 4 channels at a time.</a:t>
            </a:r>
          </a:p>
        </p:txBody>
      </p:sp>
      <p:pic>
        <p:nvPicPr>
          <p:cNvPr id="5" name="Content Placeholder 4" descr="A picture containing table&#10;&#10;Description automatically generated">
            <a:extLst>
              <a:ext uri="{FF2B5EF4-FFF2-40B4-BE49-F238E27FC236}">
                <a16:creationId xmlns:a16="http://schemas.microsoft.com/office/drawing/2014/main" id="{68ADAB2C-297E-4AE3-8127-9F2B5E542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476" y="1600388"/>
            <a:ext cx="6251664" cy="3657223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C4EF29AB-620C-4783-9B23-EACEB54D78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215728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F8F1B44-F396-4193-AE11-9D5E5ECAA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108000"/>
                  <a:satMod val="164000"/>
                  <a:lumMod val="74000"/>
                </a:schemeClr>
                <a:schemeClr val="dk2">
                  <a:tint val="96000"/>
                  <a:hueMod val="88000"/>
                  <a:satMod val="140000"/>
                  <a:lumMod val="13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A9B6836-D32C-4F9C-B65B-801023361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1FDFCED-E54B-408A-8E95-6140929A8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CB46B6F-BE17-4645-8EC7-70218D9D1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96550E4-E748-4721-BE84-185E1860BF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6700828" y="402165"/>
              <a:ext cx="506783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881B11C-8E0B-40B8-A894-9BB9FF2EF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5305ABBC-C4B0-4260-AE2F-93099262E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000E4B86-B483-499C-9602-46AEEF0B0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557B926-80AD-48ED-9B41-41F3954CC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GB" dirty="0"/>
              <a:t>Linear Discriminant Analysis (LDA)</a:t>
            </a:r>
            <a:endParaRPr lang="en-I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7262D64C-4B86-4E4F-AE9B-88BA1D17CE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Probabilistic machine learning model.</a:t>
            </a:r>
          </a:p>
          <a:p>
            <a:r>
              <a:rPr lang="en-US" dirty="0">
                <a:solidFill>
                  <a:schemeClr val="bg1"/>
                </a:solidFill>
              </a:rPr>
              <a:t>Used in BCI applications because of its low computational complexity.</a:t>
            </a:r>
          </a:p>
          <a:p>
            <a:r>
              <a:rPr lang="en-US" dirty="0">
                <a:solidFill>
                  <a:schemeClr val="bg1"/>
                </a:solidFill>
              </a:rPr>
              <a:t>Primary task is to classify input data based on the probability it belongs to a certain class.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A57E5A2B-1A90-4A95-9EBF-7646CA8442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836" y="1106990"/>
            <a:ext cx="4828707" cy="1786621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3075F69-BD3F-42CD-B3E9-4A817B31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close up of a mans face&#10;&#10;Description automatically generated">
            <a:extLst>
              <a:ext uri="{FF2B5EF4-FFF2-40B4-BE49-F238E27FC236}">
                <a16:creationId xmlns:a16="http://schemas.microsoft.com/office/drawing/2014/main" id="{249EED19-24AF-4087-A789-EE4D89D12F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085" y="3520086"/>
            <a:ext cx="3650355" cy="271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242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E8CF7C5-117C-459C-9B4C-82B31795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58000"/>
            <a:chOff x="-1588" y="0"/>
            <a:chExt cx="12193588" cy="6858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4B3FB86-7EC1-4073-8317-D932BC571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46F02C3-73C4-4B91-B422-EAB2FACE6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3E54839-92D5-4E97-B38E-24927FD44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18959A4D-BD4D-4664-AA21-132D65AF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ECB0910B-74A9-4D39-9741-5AD6A5A5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03AEDDF-85E0-4F20-B92E-3C244FB6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B58E05B-ABB6-4EC9-815A-BFFD6F543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4886461" cy="1622322"/>
          </a:xfrm>
        </p:spPr>
        <p:txBody>
          <a:bodyPr>
            <a:normAutofit/>
          </a:bodyPr>
          <a:lstStyle/>
          <a:p>
            <a:r>
              <a:rPr lang="en-GB"/>
              <a:t>LDA Hardware implementation</a:t>
            </a:r>
            <a:endParaRPr lang="en-I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F9B8566-1240-4258-97A4-FF6196979D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4886461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Work similar to FFT core.</a:t>
            </a:r>
          </a:p>
          <a:p>
            <a:r>
              <a:rPr lang="en-US" dirty="0">
                <a:solidFill>
                  <a:schemeClr val="bg1"/>
                </a:solidFill>
              </a:rPr>
              <a:t>Perform offline analysis and model generation on Jupytr notebooks.</a:t>
            </a:r>
          </a:p>
          <a:p>
            <a:r>
              <a:rPr lang="en-US" dirty="0">
                <a:solidFill>
                  <a:schemeClr val="bg1"/>
                </a:solidFill>
              </a:rPr>
              <a:t>Pass created covariance matrices and mean vectors to hardware using CONFIG port.</a:t>
            </a:r>
          </a:p>
          <a:p>
            <a:r>
              <a:rPr lang="en-US" dirty="0">
                <a:solidFill>
                  <a:schemeClr val="bg1"/>
                </a:solidFill>
              </a:rPr>
              <a:t>DATA port will read feature vector and make predictions on the data.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633A1A38-FE6C-4F1E-8F4C-8E955ABA4F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4545" y="1875404"/>
            <a:ext cx="5371343" cy="2887096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C9E16AD-C39A-45E0-9155-60C082A8D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61799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6420B-EBF1-4418-A644-CD5418954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Potential finished schematics</a:t>
            </a:r>
          </a:p>
        </p:txBody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5DCF8211-D217-41D5-87EF-B0AB8A20B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658" y="2653021"/>
            <a:ext cx="5683298" cy="3608893"/>
          </a:xfrm>
          <a:prstGeom prst="roundRect">
            <a:avLst>
              <a:gd name="adj" fmla="val 1858"/>
            </a:avLst>
          </a:prstGeom>
          <a:effectLst/>
        </p:spPr>
      </p:pic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9A2A04F8-8452-4763-948B-BD043B318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353046" y="3193828"/>
            <a:ext cx="5724478" cy="2690503"/>
          </a:xfrm>
          <a:prstGeom prst="roundRect">
            <a:avLst>
              <a:gd name="adj" fmla="val 1858"/>
            </a:avLst>
          </a:prstGeom>
          <a:effectLst/>
        </p:spPr>
      </p:pic>
    </p:spTree>
    <p:extLst>
      <p:ext uri="{BB962C8B-B14F-4D97-AF65-F5344CB8AC3E}">
        <p14:creationId xmlns:p14="http://schemas.microsoft.com/office/powerpoint/2010/main" val="3236016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6AC64B6-5299-4EDC-A5BA-C486DE6052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A11BA08-D406-4EBC-80F9-8C9B138602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1CD848F9-F2DE-446B-8417-F43DDB436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2950ADE9-C1AB-43FC-837A-4805DF5D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B4A32DB1-B927-4CC4-86F7-62404124F1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D096476B-32CF-4EEC-A4D2-18B931E582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CB300B9C-C1F6-47BC-A43F-3B172CD7FF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1ECA4FE-7D2F-4576-B767-3A5F5ABFE9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 useBgFill="1">
          <p:nvSpPr>
            <p:cNvPr id="18" name="Rectangle 17">
              <a:extLst>
                <a:ext uri="{FF2B5EF4-FFF2-40B4-BE49-F238E27FC236}">
                  <a16:creationId xmlns:a16="http://schemas.microsoft.com/office/drawing/2014/main" id="{5969441E-5462-4859-86CD-1737FDE360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596BD4B5-6833-40CC-96FE-EDC6756342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EE6DE5-5694-4FCD-9244-9836FD7A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3171" y="1169773"/>
            <a:ext cx="8825658" cy="287016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>
                <a:solidFill>
                  <a:schemeClr val="tx1"/>
                </a:solidFill>
              </a:rPr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210D1-2587-4AC1-B15D-FA9B68E85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1" y="4293441"/>
            <a:ext cx="8825658" cy="12341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000" cap="all" dirty="0">
                <a:solidFill>
                  <a:schemeClr val="tx2">
                    <a:lumMod val="40000"/>
                    <a:lumOff val="60000"/>
                  </a:schemeClr>
                </a:solidFill>
              </a:rPr>
              <a:t>Any Questions?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81F53E2-F556-42FA-8D24-113839EE19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58249" y="4166888"/>
            <a:ext cx="675502" cy="0"/>
          </a:xfrm>
          <a:prstGeom prst="line">
            <a:avLst/>
          </a:prstGeom>
          <a:ln w="127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2498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93884-2ADE-4777-A25C-9FDC4C26D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4" y="973669"/>
            <a:ext cx="8825659" cy="706964"/>
          </a:xfrm>
        </p:spPr>
        <p:txBody>
          <a:bodyPr>
            <a:normAutofit/>
          </a:bodyPr>
          <a:lstStyle/>
          <a:p>
            <a:r>
              <a:rPr lang="en-GB"/>
              <a:t>Brain to Computer Interface (BCI)	</a:t>
            </a:r>
            <a:endParaRPr lang="en-I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A2F1-80F6-49DC-A1B2-5C7C49C6FD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5211979" cy="341630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GB" sz="1500"/>
              <a:t>Control systems for external devices or applications using patients Brain activity.</a:t>
            </a:r>
          </a:p>
          <a:p>
            <a:pPr>
              <a:lnSpc>
                <a:spcPct val="90000"/>
              </a:lnSpc>
            </a:pPr>
            <a:r>
              <a:rPr lang="en-GB" sz="1500"/>
              <a:t>Oscillatory activity caused by evoked or spontaneous potentials.  </a:t>
            </a:r>
          </a:p>
          <a:p>
            <a:pPr lvl="1">
              <a:lnSpc>
                <a:spcPct val="90000"/>
              </a:lnSpc>
            </a:pPr>
            <a:r>
              <a:rPr lang="en-GB" sz="1500"/>
              <a:t>Evoked – Potentials caused by an external stimulus, i.e. flashing visual stimuli</a:t>
            </a:r>
          </a:p>
          <a:p>
            <a:pPr lvl="1">
              <a:lnSpc>
                <a:spcPct val="90000"/>
              </a:lnSpc>
            </a:pPr>
            <a:r>
              <a:rPr lang="en-GB" sz="1500"/>
              <a:t>Spontaneous – Natural occurring signals caused by the patient’s own will, i.e. Motor rhythms occurring during body motion. </a:t>
            </a:r>
          </a:p>
          <a:p>
            <a:pPr>
              <a:lnSpc>
                <a:spcPct val="90000"/>
              </a:lnSpc>
            </a:pPr>
            <a:r>
              <a:rPr lang="en-GB" sz="1500"/>
              <a:t>Utilising signal processing and classification methods, it is possible to decode these signals and utilise them to control systems, or replicate basic limb movement.</a:t>
            </a:r>
            <a:endParaRPr lang="en-IE" sz="1500"/>
          </a:p>
        </p:txBody>
      </p:sp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16B8BD07-EFE3-42BB-8BEC-01E321C5CF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15" t="-1" b="-1"/>
          <a:stretch/>
        </p:blipFill>
        <p:spPr>
          <a:xfrm>
            <a:off x="6524625" y="2480678"/>
            <a:ext cx="4695332" cy="306716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536678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F605735B-B754-4988-AB85-DAAA79C28D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108000"/>
                  <a:satMod val="164000"/>
                  <a:lumMod val="74000"/>
                </a:schemeClr>
                <a:schemeClr val="dk2">
                  <a:tint val="96000"/>
                  <a:hueMod val="88000"/>
                  <a:satMod val="140000"/>
                  <a:lumMod val="13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33E4A70D-68CA-47CD-A397-390393D6C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E300448-2B1A-4CAF-9207-7750145183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28D1394B-6E38-4A72-BF6C-FD6DB64C67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BB5BBBEF-5E27-4125-808B-53FD258B7C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Freeform 5">
              <a:extLst>
                <a:ext uri="{FF2B5EF4-FFF2-40B4-BE49-F238E27FC236}">
                  <a16:creationId xmlns:a16="http://schemas.microsoft.com/office/drawing/2014/main" id="{6A8E2910-FBBD-47B6-A6D5-1FA30388D5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446565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02CE8B07-E3AE-41C6-9378-543D478C7A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537676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0" name="Freeform 5">
              <a:extLst>
                <a:ext uri="{FF2B5EF4-FFF2-40B4-BE49-F238E27FC236}">
                  <a16:creationId xmlns:a16="http://schemas.microsoft.com/office/drawing/2014/main" id="{BDF4725C-2B01-4AF0-8AE9-18A242E171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E1C59A-1D41-4154-A5CD-A31F5D333A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6072776" cy="16223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Steady State Visually Evoked Potentials (SSVEP)</a:t>
            </a:r>
          </a:p>
        </p:txBody>
      </p:sp>
      <p:sp>
        <p:nvSpPr>
          <p:cNvPr id="24" name="Content Placeholder 23">
            <a:extLst>
              <a:ext uri="{FF2B5EF4-FFF2-40B4-BE49-F238E27FC236}">
                <a16:creationId xmlns:a16="http://schemas.microsoft.com/office/drawing/2014/main" id="{1F948A7E-F23C-4DAD-A5E4-52B0FF2FB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6072776" cy="3811740"/>
          </a:xfrm>
        </p:spPr>
        <p:txBody>
          <a:bodyPr numCol="2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Oscillatory activity in the occipital cortex of the brain.</a:t>
            </a:r>
          </a:p>
          <a:p>
            <a:r>
              <a:rPr lang="en-US" dirty="0">
                <a:solidFill>
                  <a:schemeClr val="bg1"/>
                </a:solidFill>
              </a:rPr>
              <a:t>Evoked by focusing on a single flashing stimulus.</a:t>
            </a:r>
          </a:p>
          <a:p>
            <a:r>
              <a:rPr lang="en-US" dirty="0">
                <a:solidFill>
                  <a:schemeClr val="bg1"/>
                </a:solidFill>
              </a:rPr>
              <a:t>The simplest BCI to implement because of its ease of detection.</a:t>
            </a:r>
          </a:p>
          <a:p>
            <a:r>
              <a:rPr lang="en-US" dirty="0">
                <a:solidFill>
                  <a:schemeClr val="bg1"/>
                </a:solidFill>
              </a:rPr>
              <a:t>Requires very little processing. </a:t>
            </a:r>
          </a:p>
          <a:p>
            <a:r>
              <a:rPr lang="en-US" dirty="0">
                <a:solidFill>
                  <a:schemeClr val="bg1"/>
                </a:solidFill>
              </a:rPr>
              <a:t>Features for classification extracted as band powers surrounding the frequencies of the stimuli.</a:t>
            </a:r>
          </a:p>
          <a:p>
            <a:r>
              <a:rPr lang="en-US" dirty="0">
                <a:solidFill>
                  <a:schemeClr val="bg1"/>
                </a:solidFill>
              </a:rPr>
              <a:t>Control signals encoded as each frequency.</a:t>
            </a:r>
          </a:p>
          <a:p>
            <a:r>
              <a:rPr lang="en-US" dirty="0">
                <a:solidFill>
                  <a:schemeClr val="bg1"/>
                </a:solidFill>
              </a:rPr>
              <a:t>Wheelchair example encoding, 6Hz could be move forward.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E91141AF-C447-4030-9C15-DB08F3EC2C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060"/>
          <a:stretch/>
        </p:blipFill>
        <p:spPr>
          <a:xfrm>
            <a:off x="7714319" y="1426886"/>
            <a:ext cx="3409293" cy="2600365"/>
          </a:xfrm>
          <a:prstGeom prst="rect">
            <a:avLst/>
          </a:prstGeom>
        </p:spPr>
      </p:pic>
      <p:sp>
        <p:nvSpPr>
          <p:cNvPr id="52" name="Rectangle 51">
            <a:extLst>
              <a:ext uri="{FF2B5EF4-FFF2-40B4-BE49-F238E27FC236}">
                <a16:creationId xmlns:a16="http://schemas.microsoft.com/office/drawing/2014/main" id="{D8E14221-6F70-4546-812E-6EA2ADA99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6A5F965D-A209-4B1F-AEE6-74FA19A69A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9237" y="4615877"/>
            <a:ext cx="4125317" cy="1361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4116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E8CF7C5-117C-459C-9B4C-82B31795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58000"/>
            <a:chOff x="-1588" y="0"/>
            <a:chExt cx="12193588" cy="6858000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4B3FB86-7EC1-4073-8317-D932BC571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346F02C3-73C4-4B91-B422-EAB2FACE6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3E54839-92D5-4E97-B38E-24927FD44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5">
              <a:extLst>
                <a:ext uri="{FF2B5EF4-FFF2-40B4-BE49-F238E27FC236}">
                  <a16:creationId xmlns:a16="http://schemas.microsoft.com/office/drawing/2014/main" id="{18959A4D-BD4D-4664-AA21-132D65AF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2" name="Freeform 5">
              <a:extLst>
                <a:ext uri="{FF2B5EF4-FFF2-40B4-BE49-F238E27FC236}">
                  <a16:creationId xmlns:a16="http://schemas.microsoft.com/office/drawing/2014/main" id="{ECB0910B-74A9-4D39-9741-5AD6A5A5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3" name="Freeform 5">
              <a:extLst>
                <a:ext uri="{FF2B5EF4-FFF2-40B4-BE49-F238E27FC236}">
                  <a16:creationId xmlns:a16="http://schemas.microsoft.com/office/drawing/2014/main" id="{703AEDDF-85E0-4F20-B92E-3C244FB6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BF6668B-ADBC-47A1-97DB-7299C189F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4886461" cy="1622322"/>
          </a:xfrm>
        </p:spPr>
        <p:txBody>
          <a:bodyPr>
            <a:normAutofit/>
          </a:bodyPr>
          <a:lstStyle/>
          <a:p>
            <a:r>
              <a:rPr lang="en-GB" dirty="0"/>
              <a:t>ZYNQ-7000 </a:t>
            </a:r>
            <a:endParaRPr lang="en-IE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B297F2D-0856-42B3-81EC-DF4DAD812A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1799120"/>
            <a:ext cx="5216953" cy="4431357"/>
          </a:xfrm>
        </p:spPr>
        <p:txBody>
          <a:bodyPr numCol="2" anchor="ctr">
            <a:normAutofit/>
          </a:bodyPr>
          <a:lstStyle/>
          <a:p>
            <a:r>
              <a:rPr lang="en-IE" dirty="0">
                <a:solidFill>
                  <a:schemeClr val="bg1"/>
                </a:solidFill>
              </a:rPr>
              <a:t>All in one System on Chip (SoC)</a:t>
            </a:r>
          </a:p>
          <a:p>
            <a:r>
              <a:rPr lang="en-IE" dirty="0">
                <a:solidFill>
                  <a:schemeClr val="bg1"/>
                </a:solidFill>
              </a:rPr>
              <a:t>Coupling a Processing System(PS) with Programmable Logic(PL). </a:t>
            </a:r>
          </a:p>
          <a:p>
            <a:r>
              <a:rPr lang="en-IE" dirty="0">
                <a:solidFill>
                  <a:schemeClr val="bg1"/>
                </a:solidFill>
              </a:rPr>
              <a:t>Utilised for greater flexibility in projects.</a:t>
            </a:r>
          </a:p>
          <a:p>
            <a:r>
              <a:rPr lang="en-IE" dirty="0">
                <a:solidFill>
                  <a:schemeClr val="bg1"/>
                </a:solidFill>
              </a:rPr>
              <a:t>PS running Ubuntu distribution of Linux.</a:t>
            </a:r>
          </a:p>
          <a:p>
            <a:endParaRPr lang="en-IE" dirty="0">
              <a:solidFill>
                <a:schemeClr val="bg1"/>
              </a:solidFill>
            </a:endParaRPr>
          </a:p>
          <a:p>
            <a:r>
              <a:rPr lang="en-IE" dirty="0">
                <a:solidFill>
                  <a:schemeClr val="bg1"/>
                </a:solidFill>
              </a:rPr>
              <a:t>Collection of external interfaces and drivers.</a:t>
            </a:r>
          </a:p>
          <a:p>
            <a:r>
              <a:rPr lang="en-IE" dirty="0">
                <a:solidFill>
                  <a:schemeClr val="bg1"/>
                </a:solidFill>
              </a:rPr>
              <a:t>Industry standard AXI interface.</a:t>
            </a:r>
          </a:p>
          <a:p>
            <a:pPr lvl="1"/>
            <a:r>
              <a:rPr lang="en-IE" dirty="0">
                <a:solidFill>
                  <a:schemeClr val="bg1"/>
                </a:solidFill>
              </a:rPr>
              <a:t>AXI4</a:t>
            </a:r>
            <a:br>
              <a:rPr lang="en-IE" dirty="0">
                <a:solidFill>
                  <a:schemeClr val="bg1"/>
                </a:solidFill>
              </a:rPr>
            </a:br>
            <a:r>
              <a:rPr lang="en-IE" dirty="0">
                <a:solidFill>
                  <a:schemeClr val="bg1"/>
                </a:solidFill>
              </a:rPr>
              <a:t>High perf mem mapped transfers</a:t>
            </a:r>
          </a:p>
          <a:p>
            <a:pPr lvl="1"/>
            <a:r>
              <a:rPr lang="en-IE" dirty="0">
                <a:solidFill>
                  <a:schemeClr val="bg1"/>
                </a:solidFill>
              </a:rPr>
              <a:t>AXI4-Lite</a:t>
            </a:r>
            <a:br>
              <a:rPr lang="en-IE" dirty="0">
                <a:solidFill>
                  <a:schemeClr val="bg1"/>
                </a:solidFill>
              </a:rPr>
            </a:br>
            <a:r>
              <a:rPr lang="en-IE" dirty="0">
                <a:solidFill>
                  <a:schemeClr val="bg1"/>
                </a:solidFill>
              </a:rPr>
              <a:t>Single burst mem mapped transfers</a:t>
            </a:r>
          </a:p>
          <a:p>
            <a:pPr lvl="1"/>
            <a:r>
              <a:rPr lang="en-IE" dirty="0">
                <a:solidFill>
                  <a:schemeClr val="bg1"/>
                </a:solidFill>
              </a:rPr>
              <a:t>AXI4-Stream</a:t>
            </a:r>
            <a:br>
              <a:rPr lang="en-IE" dirty="0">
                <a:solidFill>
                  <a:schemeClr val="bg1"/>
                </a:solidFill>
              </a:rPr>
            </a:br>
            <a:r>
              <a:rPr lang="en-IE" dirty="0">
                <a:solidFill>
                  <a:schemeClr val="bg1"/>
                </a:solidFill>
              </a:rPr>
              <a:t>High speed data transfers.</a:t>
            </a:r>
          </a:p>
        </p:txBody>
      </p:sp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478EDC64-C399-4B26-8D9E-4C0AAC08A7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222112"/>
            <a:ext cx="5371343" cy="4431357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C9E16AD-C39A-45E0-9155-60C082A8D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7557437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F8F1B44-F396-4193-AE11-9D5E5ECAA4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108000"/>
                  <a:satMod val="164000"/>
                  <a:lumMod val="74000"/>
                </a:schemeClr>
                <a:schemeClr val="dk2">
                  <a:tint val="96000"/>
                  <a:hueMod val="88000"/>
                  <a:satMod val="140000"/>
                  <a:lumMod val="13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A9B6836-D32C-4F9C-B65B-801023361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1FDFCED-E54B-408A-8E95-6140929A8C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9CB46B6F-BE17-4645-8EC7-70218D9D11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18">
              <a:extLst>
                <a:ext uri="{FF2B5EF4-FFF2-40B4-BE49-F238E27FC236}">
                  <a16:creationId xmlns:a16="http://schemas.microsoft.com/office/drawing/2014/main" id="{096550E4-E748-4721-BE84-185E1860BF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6700828" y="402165"/>
              <a:ext cx="5067838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D881B11C-8E0B-40B8-A894-9BB9FF2EFD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5305ABBC-C4B0-4260-AE2F-93099262EC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000E4B86-B483-499C-9602-46AEEF0B00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CEC1FF9-1C75-46A6-8889-62B8E5EA3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5132438" cy="1622322"/>
          </a:xfrm>
        </p:spPr>
        <p:txBody>
          <a:bodyPr>
            <a:normAutofit/>
          </a:bodyPr>
          <a:lstStyle/>
          <a:p>
            <a:r>
              <a:rPr lang="en-GB" dirty="0"/>
              <a:t>ZYNQ Programmable Logic (PL)</a:t>
            </a:r>
            <a:endParaRPr lang="en-IE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CB86947-CFBB-4CE1-BBA3-4EC047C2EF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5132439" cy="3811742"/>
          </a:xfrm>
        </p:spPr>
        <p:txBody>
          <a:bodyPr numCol="2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 based on 7-Series Xilinx FPGA</a:t>
            </a:r>
          </a:p>
          <a:p>
            <a:r>
              <a:rPr lang="en-US" dirty="0">
                <a:solidFill>
                  <a:schemeClr val="bg1"/>
                </a:solidFill>
              </a:rPr>
              <a:t>SoC peripherals are developed in PL.</a:t>
            </a:r>
          </a:p>
          <a:p>
            <a:r>
              <a:rPr lang="en-US" dirty="0">
                <a:solidFill>
                  <a:schemeClr val="bg1"/>
                </a:solidFill>
              </a:rPr>
              <a:t>All peripherals are interfaced using a bus or interconnect</a:t>
            </a:r>
          </a:p>
          <a:p>
            <a:r>
              <a:rPr lang="en-US" dirty="0">
                <a:solidFill>
                  <a:schemeClr val="bg1"/>
                </a:solidFill>
              </a:rPr>
              <a:t>PL is comprised of LUTs, DSP48s and BRAMs. </a:t>
            </a:r>
          </a:p>
          <a:p>
            <a:r>
              <a:rPr lang="en-US" dirty="0">
                <a:solidFill>
                  <a:schemeClr val="bg1"/>
                </a:solidFill>
              </a:rPr>
              <a:t>LUTs used for implementing logic circuitry.</a:t>
            </a:r>
          </a:p>
          <a:p>
            <a:r>
              <a:rPr lang="en-US" dirty="0">
                <a:solidFill>
                  <a:schemeClr val="bg1"/>
                </a:solidFill>
              </a:rPr>
              <a:t>DSP48s used for performing high speed arithmetic.</a:t>
            </a:r>
          </a:p>
          <a:p>
            <a:r>
              <a:rPr lang="en-US" dirty="0">
                <a:solidFill>
                  <a:schemeClr val="bg1"/>
                </a:solidFill>
              </a:rPr>
              <a:t>BRAMs used for on-board storage of data. Allows for faster data transfers than accessing DDR.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E1D1DBD-42D7-4270-965A-7E8A446A7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/>
        </p:blipFill>
        <p:spPr>
          <a:xfrm>
            <a:off x="6714836" y="841411"/>
            <a:ext cx="4828707" cy="2317779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F3075F69-BD3F-42CD-B3E9-4A817B315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A close up of a map&#10;&#10;Description automatically generated">
            <a:extLst>
              <a:ext uri="{FF2B5EF4-FFF2-40B4-BE49-F238E27FC236}">
                <a16:creationId xmlns:a16="http://schemas.microsoft.com/office/drawing/2014/main" id="{2BE04598-B363-498B-8528-3548EF784B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4452" y="3520086"/>
            <a:ext cx="3725620" cy="271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671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4E8CF7C5-117C-459C-9B4C-82B31795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58000"/>
            <a:chOff x="-1588" y="0"/>
            <a:chExt cx="12193588" cy="6858000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D4B3FB86-7EC1-4073-8317-D932BC571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46F02C3-73C4-4B91-B422-EAB2FACE6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23E54839-92D5-4E97-B38E-24927FD44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18959A4D-BD4D-4664-AA21-132D65AF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37" name="Freeform 5">
              <a:extLst>
                <a:ext uri="{FF2B5EF4-FFF2-40B4-BE49-F238E27FC236}">
                  <a16:creationId xmlns:a16="http://schemas.microsoft.com/office/drawing/2014/main" id="{ECB0910B-74A9-4D39-9741-5AD6A5A5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38" name="Freeform 5">
              <a:extLst>
                <a:ext uri="{FF2B5EF4-FFF2-40B4-BE49-F238E27FC236}">
                  <a16:creationId xmlns:a16="http://schemas.microsoft.com/office/drawing/2014/main" id="{703AEDDF-85E0-4F20-B92E-3C244FB6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0B3A2C-6FA7-4C43-B1BC-76DEBA837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4886461" cy="1622322"/>
          </a:xfrm>
        </p:spPr>
        <p:txBody>
          <a:bodyPr>
            <a:normAutofit/>
          </a:bodyPr>
          <a:lstStyle/>
          <a:p>
            <a:r>
              <a:rPr lang="en-GB"/>
              <a:t>Python productivity for ZYNQ (PYNQ)</a:t>
            </a:r>
            <a:endParaRPr lang="en-IE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ADF1A45-6A90-48BA-9E61-7988090A32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8" y="2418735"/>
            <a:ext cx="4886461" cy="3811742"/>
          </a:xfrm>
        </p:spPr>
        <p:txBody>
          <a:bodyPr numCol="1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Combines productivity of Python with acceleration provided by PL.</a:t>
            </a:r>
          </a:p>
          <a:p>
            <a:r>
              <a:rPr lang="en-US" dirty="0">
                <a:solidFill>
                  <a:schemeClr val="bg1"/>
                </a:solidFill>
              </a:rPr>
              <a:t>Helps abstract the lower level drivers by using Python.</a:t>
            </a:r>
          </a:p>
          <a:p>
            <a:r>
              <a:rPr lang="en-US" dirty="0">
                <a:solidFill>
                  <a:schemeClr val="bg1"/>
                </a:solidFill>
              </a:rPr>
              <a:t>Use on board web-server for browser based IDE.</a:t>
            </a:r>
          </a:p>
          <a:p>
            <a:r>
              <a:rPr lang="en-US" dirty="0">
                <a:solidFill>
                  <a:schemeClr val="bg1"/>
                </a:solidFill>
              </a:rPr>
              <a:t>Linux image handles PS configurations and memory handling. Further abstracting lower level functionality.</a:t>
            </a: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B2000C3-B9D8-4AC4-84A7-9A79CCC15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440426"/>
            <a:ext cx="5371343" cy="2833383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6C9E16AD-C39A-45E0-9155-60C082A8D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05340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roup 78">
            <a:extLst>
              <a:ext uri="{FF2B5EF4-FFF2-40B4-BE49-F238E27FC236}">
                <a16:creationId xmlns:a16="http://schemas.microsoft.com/office/drawing/2014/main" id="{4E8CF7C5-117C-459C-9B4C-82B3179517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58000"/>
            <a:chOff x="-1588" y="0"/>
            <a:chExt cx="12193588" cy="6858000"/>
          </a:xfrm>
        </p:grpSpPr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D4B3FB86-7EC1-4073-8317-D932BC5711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346F02C3-73C4-4B91-B422-EAB2FACE63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23E54839-92D5-4E97-B38E-24927FD443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3" name="Freeform 5">
              <a:extLst>
                <a:ext uri="{FF2B5EF4-FFF2-40B4-BE49-F238E27FC236}">
                  <a16:creationId xmlns:a16="http://schemas.microsoft.com/office/drawing/2014/main" id="{18959A4D-BD4D-4664-AA21-132D65AFF6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84" name="Freeform 5">
              <a:extLst>
                <a:ext uri="{FF2B5EF4-FFF2-40B4-BE49-F238E27FC236}">
                  <a16:creationId xmlns:a16="http://schemas.microsoft.com/office/drawing/2014/main" id="{ECB0910B-74A9-4D39-9741-5AD6A5A545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5" name="Freeform 5">
              <a:extLst>
                <a:ext uri="{FF2B5EF4-FFF2-40B4-BE49-F238E27FC236}">
                  <a16:creationId xmlns:a16="http://schemas.microsoft.com/office/drawing/2014/main" id="{703AEDDF-85E0-4F20-B92E-3C244FB6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704C9A-048A-44E1-80DB-F51CE2AE4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9098" y="629265"/>
            <a:ext cx="4886461" cy="16223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/>
              <a:t>Overlay</a:t>
            </a:r>
          </a:p>
        </p:txBody>
      </p:sp>
      <p:sp>
        <p:nvSpPr>
          <p:cNvPr id="61" name="Content Placeholder 60">
            <a:extLst>
              <a:ext uri="{FF2B5EF4-FFF2-40B4-BE49-F238E27FC236}">
                <a16:creationId xmlns:a16="http://schemas.microsoft.com/office/drawing/2014/main" id="{8F6B6124-997E-489E-9034-4D7C01DB30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526" y="1868918"/>
            <a:ext cx="4886461" cy="381174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Hardware designs created in Vivado.</a:t>
            </a:r>
          </a:p>
          <a:p>
            <a:r>
              <a:rPr lang="en-US" dirty="0">
                <a:solidFill>
                  <a:schemeClr val="bg1"/>
                </a:solidFill>
              </a:rPr>
              <a:t>Overlay Object created using generated TCL and Bit files.</a:t>
            </a:r>
          </a:p>
          <a:p>
            <a:r>
              <a:rPr lang="en-US" dirty="0">
                <a:solidFill>
                  <a:schemeClr val="bg1"/>
                </a:solidFill>
              </a:rPr>
              <a:t>Allow developers to access AXI hardware components as python modules.</a:t>
            </a:r>
          </a:p>
          <a:p>
            <a:r>
              <a:rPr lang="en-US" dirty="0">
                <a:solidFill>
                  <a:schemeClr val="bg1"/>
                </a:solidFill>
              </a:rPr>
              <a:t>Python drivers can be created for the hardware comps.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Content Placeholder 6" descr="A close up of a device&#10;&#10;Description automatically generated">
            <a:extLst>
              <a:ext uri="{FF2B5EF4-FFF2-40B4-BE49-F238E27FC236}">
                <a16:creationId xmlns:a16="http://schemas.microsoft.com/office/drawing/2014/main" id="{B3AC6EB6-5020-438B-8F54-45F25D6551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598" t="4227" r="24204" b="3453"/>
          <a:stretch/>
        </p:blipFill>
        <p:spPr>
          <a:xfrm rot="5400000">
            <a:off x="7697455" y="573933"/>
            <a:ext cx="2691889" cy="6047200"/>
          </a:xfrm>
          <a:prstGeom prst="rect">
            <a:avLst/>
          </a:prstGeom>
        </p:spPr>
      </p:pic>
      <p:sp>
        <p:nvSpPr>
          <p:cNvPr id="87" name="Rectangle 86">
            <a:extLst>
              <a:ext uri="{FF2B5EF4-FFF2-40B4-BE49-F238E27FC236}">
                <a16:creationId xmlns:a16="http://schemas.microsoft.com/office/drawing/2014/main" id="{6C9E16AD-C39A-45E0-9155-60C082A8D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383780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A8CB458E-871A-45B4-836D-CD694F3FA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>
              <a:duotone>
                <a:schemeClr val="dk2">
                  <a:shade val="69000"/>
                  <a:hueMod val="108000"/>
                  <a:satMod val="164000"/>
                  <a:lumMod val="74000"/>
                </a:schemeClr>
                <a:schemeClr val="dk2">
                  <a:tint val="96000"/>
                  <a:hueMod val="88000"/>
                  <a:satMod val="140000"/>
                  <a:lumMod val="132000"/>
                </a:schemeClr>
              </a:duotone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D9815638-8FEE-43B9-BA4C-610368717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587"/>
            <a:ext cx="12192000" cy="6856413"/>
            <a:chOff x="0" y="1587"/>
            <a:chExt cx="12192000" cy="6856413"/>
          </a:xfrm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F78EC60-5193-421D-9285-98B91633AB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EB66336A-ECE1-4005-B648-EF57AE9EAD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85775E72-733D-4364-B952-09B7709CBF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51" name="Freeform 5">
              <a:extLst>
                <a:ext uri="{FF2B5EF4-FFF2-40B4-BE49-F238E27FC236}">
                  <a16:creationId xmlns:a16="http://schemas.microsoft.com/office/drawing/2014/main" id="{9AB44F5B-F8D5-4F5B-9EFB-9ACB0AC5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17A5592-20BE-4FB2-921F-F6F766E004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023C4880-FB8B-4D2E-BF82-BB9FC46EB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7433713-3A66-4DD3-A0D5-256FF1EA81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300"/>
              <a:t>Hardware Progress</a:t>
            </a:r>
          </a:p>
        </p:txBody>
      </p:sp>
      <p:sp>
        <p:nvSpPr>
          <p:cNvPr id="40" name="Content Placeholder 39">
            <a:extLst>
              <a:ext uri="{FF2B5EF4-FFF2-40B4-BE49-F238E27FC236}">
                <a16:creationId xmlns:a16="http://schemas.microsoft.com/office/drawing/2014/main" id="{04695C92-9267-446E-A590-07F999E5AF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 fontScale="92500"/>
          </a:bodyPr>
          <a:lstStyle/>
          <a:p>
            <a:pPr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FIR Filter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Implemented using a DMA.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Contiguous buffers allocated using Xlnk Module, physical address of data in DRAM sent to DMA.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DMA reads the data and passes it to the FIR filter in a stream.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Output data is returned to the DMA and passed to a new contiguous buffer.</a:t>
            </a:r>
          </a:p>
          <a:p>
            <a:pPr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FFT core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Implemented using 2 DMAs,  one for data, one for configuration. 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Core allows more than one channel to be processed at once.</a:t>
            </a:r>
          </a:p>
          <a:p>
            <a:pPr lvl="1">
              <a:lnSpc>
                <a:spcPct val="90000"/>
              </a:lnSpc>
            </a:pPr>
            <a:r>
              <a:rPr lang="en-US" sz="1100">
                <a:solidFill>
                  <a:schemeClr val="bg1"/>
                </a:solidFill>
              </a:rPr>
              <a:t>Complex numbers are handled by creating an output buffer twice the length of the input buffer.</a:t>
            </a:r>
          </a:p>
        </p:txBody>
      </p:sp>
      <p:pic>
        <p:nvPicPr>
          <p:cNvPr id="30" name="Content Placeholder 29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18F8EB-5B23-44E5-8EAF-7E04A529F91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653" t="38353" r="6624" b="36834"/>
          <a:stretch/>
        </p:blipFill>
        <p:spPr>
          <a:xfrm>
            <a:off x="4832671" y="3797549"/>
            <a:ext cx="6776157" cy="2481132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6BE7F073-E134-4233-A18B-2EA43A160273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00" t="4646" r="36105" b="5851"/>
          <a:stretch/>
        </p:blipFill>
        <p:spPr bwMode="auto">
          <a:xfrm rot="5400000">
            <a:off x="7055016" y="-849003"/>
            <a:ext cx="2339668" cy="635914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4758E83D-47C3-4E59-B518-F91AD549D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7" name="Picture 36" descr="A screenshot of a cell phone&#10;&#10;Description automatically generated">
            <a:extLst>
              <a:ext uri="{FF2B5EF4-FFF2-40B4-BE49-F238E27FC236}">
                <a16:creationId xmlns:a16="http://schemas.microsoft.com/office/drawing/2014/main" id="{C845FC61-BD7C-41C6-8800-E2D7BC5E5F9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59132" y="5692449"/>
            <a:ext cx="3283381" cy="763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2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F80F4C73-8A40-435B-AFB5-F5C3BDC03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88" y="0"/>
            <a:ext cx="12193588" cy="6861555"/>
            <a:chOff x="-1588" y="0"/>
            <a:chExt cx="12193588" cy="68615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DD4069D-6BA0-4C9D-8EA6-8C476FC7D5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108000"/>
                    <a:satMod val="164000"/>
                    <a:lumMod val="74000"/>
                  </a:schemeClr>
                  <a:schemeClr val="dk2">
                    <a:tint val="96000"/>
                    <a:hueMod val="88000"/>
                    <a:satMod val="140000"/>
                    <a:lumMod val="13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B60D1FC8-A019-4110-A93E-8C709AD789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18288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47CEA9B-73E1-441D-8800-FA49BA991D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761412" y="5870955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072D5EB-F874-4157-885B-E3C42CDA80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588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0352347-BE60-4DA4-A026-651AE5F7FF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26F82C6E-5FB8-4065-8BCB-D9158DD57E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CF36403A-34F0-4F3D-A4BA-D1B1FA2F31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7CCD3DE1-6CA0-4EB1-A8E8-EFD50A1FE3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6541258-BA0B-4D5A-AF44-AF99C7244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973668"/>
            <a:ext cx="3178260" cy="102023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GB" sz="3300"/>
              <a:t>Data Acquisition</a:t>
            </a:r>
            <a:endParaRPr lang="en-IE" sz="330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C0E90FFE-D5E0-4920-AE43-9A8B37F5B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5" y="2120900"/>
            <a:ext cx="3133726" cy="38989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Data will be recorded using an </a:t>
            </a:r>
            <a:r>
              <a:rPr lang="en-US" dirty="0" err="1">
                <a:solidFill>
                  <a:schemeClr val="bg1"/>
                </a:solidFill>
              </a:rPr>
              <a:t>Emotiv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Epoc</a:t>
            </a:r>
            <a:r>
              <a:rPr lang="en-US" dirty="0">
                <a:solidFill>
                  <a:schemeClr val="bg1"/>
                </a:solidFill>
              </a:rPr>
              <a:t> headset.</a:t>
            </a:r>
          </a:p>
          <a:p>
            <a:r>
              <a:rPr lang="en-US" dirty="0">
                <a:solidFill>
                  <a:schemeClr val="bg1"/>
                </a:solidFill>
              </a:rPr>
              <a:t>A community developed library for Linux to use python to access the raw data.</a:t>
            </a:r>
          </a:p>
          <a:p>
            <a:r>
              <a:rPr lang="en-US" dirty="0">
                <a:solidFill>
                  <a:schemeClr val="bg1"/>
                </a:solidFill>
              </a:rPr>
              <a:t>Data is read from the USB port and decoded.</a:t>
            </a:r>
          </a:p>
        </p:txBody>
      </p:sp>
      <p:pic>
        <p:nvPicPr>
          <p:cNvPr id="5" name="Content Placeholder 4" descr="A person using a computer&#10;&#10;Description automatically generated">
            <a:extLst>
              <a:ext uri="{FF2B5EF4-FFF2-40B4-BE49-F238E27FC236}">
                <a16:creationId xmlns:a16="http://schemas.microsoft.com/office/drawing/2014/main" id="{20FAFF68-50A7-4EC6-B67A-DC569EC34F4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701" b="2"/>
          <a:stretch/>
        </p:blipFill>
        <p:spPr>
          <a:xfrm>
            <a:off x="5334476" y="803751"/>
            <a:ext cx="6251664" cy="5250498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552D6D00-2548-4ECD-9FA4-D422A25250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6701001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EC7F02AD-9687-440F-A9DF-FAA6F22270D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683</Words>
  <Application>Microsoft Office PowerPoint</Application>
  <PresentationFormat>Widescreen</PresentationFormat>
  <Paragraphs>76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Century Gothic</vt:lpstr>
      <vt:lpstr>Wingdings 3</vt:lpstr>
      <vt:lpstr>Ion Boardroom</vt:lpstr>
      <vt:lpstr>Hardware Accelerated SSVEP based Brain to Computer Interface</vt:lpstr>
      <vt:lpstr>Brain to Computer Interface (BCI) </vt:lpstr>
      <vt:lpstr>Steady State Visually Evoked Potentials (SSVEP)</vt:lpstr>
      <vt:lpstr>ZYNQ-7000 </vt:lpstr>
      <vt:lpstr>ZYNQ Programmable Logic (PL)</vt:lpstr>
      <vt:lpstr>Python productivity for ZYNQ (PYNQ)</vt:lpstr>
      <vt:lpstr>Overlay</vt:lpstr>
      <vt:lpstr>Hardware Progress</vt:lpstr>
      <vt:lpstr>Data Acquisition</vt:lpstr>
      <vt:lpstr>Communication</vt:lpstr>
      <vt:lpstr>Linear Discriminant Analysis (LDA)</vt:lpstr>
      <vt:lpstr>LDA Hardware implementation</vt:lpstr>
      <vt:lpstr>Potential finished schematics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Hardware Accelerated SSVEP based Brain to Computer Interface</dc:title>
  <dc:creator>Luke Slemon</dc:creator>
  <cp:lastModifiedBy>Luke Slemon</cp:lastModifiedBy>
  <cp:revision>3</cp:revision>
  <dcterms:created xsi:type="dcterms:W3CDTF">2020-01-20T10:23:18Z</dcterms:created>
  <dcterms:modified xsi:type="dcterms:W3CDTF">2020-01-20T11:27:44Z</dcterms:modified>
</cp:coreProperties>
</file>